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3" r:id="rId2"/>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
          <p15:clr>
            <a:srgbClr val="A4A3A4"/>
          </p15:clr>
        </p15:guide>
        <p15:guide id="2" pos="4304">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33FE"/>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265" autoAdjust="0"/>
    <p:restoredTop sz="94630" autoAdjust="0"/>
  </p:normalViewPr>
  <p:slideViewPr>
    <p:cSldViewPr>
      <p:cViewPr>
        <p:scale>
          <a:sx n="100" d="100"/>
          <a:sy n="100" d="100"/>
        </p:scale>
        <p:origin x="906" y="-2484"/>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660" cy="496332"/>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4" y="0"/>
            <a:ext cx="2945660" cy="496332"/>
          </a:xfrm>
          <a:prstGeom prst="rect">
            <a:avLst/>
          </a:prstGeom>
        </p:spPr>
        <p:txBody>
          <a:bodyPr vert="horz" lIns="92108" tIns="46054" rIns="92108" bIns="46054" rtlCol="0"/>
          <a:lstStyle>
            <a:lvl1pPr algn="r">
              <a:defRPr sz="1200"/>
            </a:lvl1pPr>
          </a:lstStyle>
          <a:p>
            <a:r>
              <a:rPr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2" y="9428583"/>
            <a:ext cx="2945660" cy="496332"/>
          </a:xfrm>
          <a:prstGeom prst="rect">
            <a:avLst/>
          </a:prstGeom>
        </p:spPr>
        <p:txBody>
          <a:bodyPr vert="horz" lIns="92108" tIns="46054" rIns="92108" bIns="4605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4" y="9428583"/>
            <a:ext cx="2945660" cy="496332"/>
          </a:xfrm>
          <a:prstGeom prst="rect">
            <a:avLst/>
          </a:prstGeom>
        </p:spPr>
        <p:txBody>
          <a:bodyPr vert="horz" lIns="92108" tIns="46054" rIns="92108" bIns="46054"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660" cy="496332"/>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0"/>
            <a:ext cx="2945660" cy="496332"/>
          </a:xfrm>
          <a:prstGeom prst="rect">
            <a:avLst/>
          </a:prstGeom>
        </p:spPr>
        <p:txBody>
          <a:bodyPr vert="horz" lIns="92108" tIns="46054" rIns="92108" bIns="46054" rtlCol="0"/>
          <a:lstStyle>
            <a:lvl1pPr algn="r">
              <a:defRPr sz="1400">
                <a:latin typeface="ＭＳ Ｐゴシック" pitchFamily="50" charset="-128"/>
                <a:ea typeface="ＭＳ Ｐゴシック" pitchFamily="50" charset="-128"/>
              </a:defRPr>
            </a:lvl1pPr>
          </a:lstStyle>
          <a:p>
            <a:r>
              <a:rPr lang="ja-JP" altLang="en-US" dirty="0" smtClean="0"/>
              <a:t>機密性○</a:t>
            </a:r>
            <a:endParaRPr lang="en-US" altLang="ja-JP" dirty="0" smtClean="0"/>
          </a:p>
        </p:txBody>
      </p:sp>
      <p:sp>
        <p:nvSpPr>
          <p:cNvPr id="4" name="スライド イメージ プレースホルダー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768" y="4715155"/>
            <a:ext cx="5438140" cy="4466987"/>
          </a:xfrm>
          <a:prstGeom prst="rect">
            <a:avLst/>
          </a:prstGeom>
        </p:spPr>
        <p:txBody>
          <a:bodyPr vert="horz" lIns="92108" tIns="46054" rIns="92108" bIns="460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28583"/>
            <a:ext cx="2945660" cy="496332"/>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3"/>
            <a:ext cx="2945660" cy="496332"/>
          </a:xfrm>
          <a:prstGeom prst="rect">
            <a:avLst/>
          </a:prstGeom>
        </p:spPr>
        <p:txBody>
          <a:bodyPr vert="horz" lIns="92108" tIns="46054" rIns="92108" bIns="46054"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03425" y="744538"/>
            <a:ext cx="2790825"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t>1</a:t>
            </a:fld>
            <a:endParaRPr kumimoji="1" lang="ja-JP" altLang="en-US"/>
          </a:p>
        </p:txBody>
      </p:sp>
    </p:spTree>
    <p:extLst>
      <p:ext uri="{BB962C8B-B14F-4D97-AF65-F5344CB8AC3E}">
        <p14:creationId xmlns:p14="http://schemas.microsoft.com/office/powerpoint/2010/main" val="257304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0E9DE77-5CAE-4071-AB06-AED887C2A0B6}"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468081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BF49E80-3150-47EC-958A-271BC6285AFC}"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77169084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BF253C-8E32-4982-9A73-9E62C6023558}"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3022759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FA1F26-1C7C-403F-9C4D-5DCD91084945}"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7781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61F85B6-E19B-4739-9640-BCA4B5AFC05A}" type="datetime1">
              <a:rPr kumimoji="1" lang="ja-JP" altLang="en-US" smtClean="0"/>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6159921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5A6A77F-97D8-43B4-8482-661733171DF5}" type="datetime1">
              <a:rPr kumimoji="1" lang="ja-JP" altLang="en-US" smtClean="0"/>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8850121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508D9A1-B0C7-46B3-B8A0-870C7E82F57F}" type="datetime1">
              <a:rPr kumimoji="1" lang="ja-JP" altLang="en-US" smtClean="0"/>
              <a:t>2021/2/24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2702644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E707D45-9341-4981-B457-87238ECFA665}" type="datetime1">
              <a:rPr kumimoji="1" lang="ja-JP" altLang="en-US" smtClean="0"/>
              <a:t>2021/2/24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smtClean="0">
                <a:latin typeface="ＭＳ Ｐゴシック" pitchFamily="50" charset="-128"/>
                <a:ea typeface="ＭＳ Ｐゴシック" pitchFamily="50" charset="-128"/>
              </a:rPr>
              <a:t>機密性○</a:t>
            </a:r>
            <a:endParaRPr kumimoji="1" lang="ja-JP" altLang="en-US" sz="14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9895277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FCA090-01E7-48E7-9E19-0C02A281D89E}" type="datetime1">
              <a:rPr kumimoji="1" lang="ja-JP" altLang="en-US" smtClean="0"/>
              <a:t>2021/2/24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35130051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00D9CDF-83BB-42CA-AEBD-4FCDBB3CE1EA}" type="datetime1">
              <a:rPr kumimoji="1" lang="ja-JP" altLang="en-US" smtClean="0"/>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5942174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B2FCD5-EC1B-4A93-9182-B8ED9EE70478}" type="datetime1">
              <a:rPr kumimoji="1" lang="ja-JP" altLang="en-US" smtClean="0"/>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963557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1259411-B762-4FE2-9A07-48D14EF316A3}" type="datetime1">
              <a:rPr kumimoji="1" lang="ja-JP" altLang="en-US" smtClean="0"/>
              <a:t>2021/2/24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 name="表 67"/>
          <p:cNvGraphicFramePr>
            <a:graphicFrameLocks noGrp="1"/>
          </p:cNvGraphicFramePr>
          <p:nvPr>
            <p:extLst>
              <p:ext uri="{D42A27DB-BD31-4B8C-83A1-F6EECF244321}">
                <p14:modId xmlns:p14="http://schemas.microsoft.com/office/powerpoint/2010/main" val="2732961499"/>
              </p:ext>
            </p:extLst>
          </p:nvPr>
        </p:nvGraphicFramePr>
        <p:xfrm>
          <a:off x="116632" y="4355976"/>
          <a:ext cx="6627911" cy="4705375"/>
        </p:xfrm>
        <a:graphic>
          <a:graphicData uri="http://schemas.openxmlformats.org/drawingml/2006/table">
            <a:tbl>
              <a:tblPr firstRow="1" bandRow="1">
                <a:tableStyleId>{5940675A-B579-460E-94D1-54222C63F5DA}</a:tableStyleId>
              </a:tblPr>
              <a:tblGrid>
                <a:gridCol w="6627911">
                  <a:extLst>
                    <a:ext uri="{9D8B030D-6E8A-4147-A177-3AD203B41FA5}">
                      <a16:colId xmlns:a16="http://schemas.microsoft.com/office/drawing/2014/main" val="20000"/>
                    </a:ext>
                  </a:extLst>
                </a:gridCol>
              </a:tblGrid>
              <a:tr h="4705375">
                <a:tc>
                  <a:txBody>
                    <a:bodyPr/>
                    <a:lstStyle/>
                    <a:p>
                      <a:endParaRPr kumimoji="1" lang="ja-JP" altLang="en-US" sz="1500" dirty="0">
                        <a:solidFill>
                          <a:schemeClr val="tx1"/>
                        </a:solidFill>
                        <a:latin typeface="HG丸ｺﾞｼｯｸM-PRO" pitchFamily="50" charset="-128"/>
                        <a:ea typeface="HG丸ｺﾞｼｯｸM-PRO" pitchFamily="50" charset="-128"/>
                      </a:endParaRPr>
                    </a:p>
                    <a:p>
                      <a:pPr>
                        <a:lnSpc>
                          <a:spcPct val="100000"/>
                        </a:lnSpc>
                      </a:pPr>
                      <a:r>
                        <a:rPr kumimoji="1" lang="ja-JP" altLang="en-US" sz="1200" dirty="0" smtClean="0">
                          <a:solidFill>
                            <a:schemeClr val="tx1"/>
                          </a:solidFill>
                          <a:latin typeface="HG丸ｺﾞｼｯｸM-PRO" pitchFamily="50" charset="-128"/>
                          <a:ea typeface="HG丸ｺﾞｼｯｸM-PRO" pitchFamily="50" charset="-128"/>
                        </a:rPr>
                        <a:t>　</a:t>
                      </a:r>
                      <a:r>
                        <a:rPr kumimoji="1" lang="ja-JP" altLang="en-US" sz="1050" dirty="0" smtClean="0">
                          <a:solidFill>
                            <a:schemeClr val="tx1"/>
                          </a:solidFill>
                          <a:latin typeface="HG丸ｺﾞｼｯｸM-PRO" pitchFamily="50" charset="-128"/>
                          <a:ea typeface="HG丸ｺﾞｼｯｸM-PRO" pitchFamily="50" charset="-128"/>
                        </a:rPr>
                        <a:t>＊下線は特定創業支援等事業</a:t>
                      </a:r>
                      <a:endParaRPr kumimoji="1" lang="ja-JP" altLang="en-US" sz="1050" dirty="0">
                        <a:solidFill>
                          <a:schemeClr val="tx1"/>
                        </a:solidFill>
                        <a:latin typeface="HG丸ｺﾞｼｯｸM-PRO" pitchFamily="50" charset="-128"/>
                        <a:ea typeface="HG丸ｺﾞｼｯｸM-PRO" pitchFamily="50" charset="-128"/>
                      </a:endParaRPr>
                    </a:p>
                  </a:txBody>
                  <a:tcPr marL="91461" marR="91461" marT="45719" marB="45719">
                    <a:noFill/>
                  </a:tcPr>
                </a:tc>
                <a:extLst>
                  <a:ext uri="{0D108BD9-81ED-4DB2-BD59-A6C34878D82A}">
                    <a16:rowId xmlns:a16="http://schemas.microsoft.com/office/drawing/2014/main" val="10000"/>
                  </a:ext>
                </a:extLst>
              </a:tr>
            </a:tbl>
          </a:graphicData>
        </a:graphic>
      </p:graphicFrame>
      <p:sp>
        <p:nvSpPr>
          <p:cNvPr id="39" name="ドーナツ 38"/>
          <p:cNvSpPr/>
          <p:nvPr/>
        </p:nvSpPr>
        <p:spPr>
          <a:xfrm>
            <a:off x="332656" y="4663753"/>
            <a:ext cx="5785357" cy="4001213"/>
          </a:xfrm>
          <a:prstGeom prst="donut">
            <a:avLst>
              <a:gd name="adj" fmla="val 3477"/>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graphicFrame>
        <p:nvGraphicFramePr>
          <p:cNvPr id="59" name="表 58"/>
          <p:cNvGraphicFramePr>
            <a:graphicFrameLocks noGrp="1"/>
          </p:cNvGraphicFramePr>
          <p:nvPr>
            <p:extLst>
              <p:ext uri="{D42A27DB-BD31-4B8C-83A1-F6EECF244321}">
                <p14:modId xmlns:p14="http://schemas.microsoft.com/office/powerpoint/2010/main" val="90950390"/>
              </p:ext>
            </p:extLst>
          </p:nvPr>
        </p:nvGraphicFramePr>
        <p:xfrm>
          <a:off x="116560" y="323528"/>
          <a:ext cx="6624734" cy="868744"/>
        </p:xfrm>
        <a:graphic>
          <a:graphicData uri="http://schemas.openxmlformats.org/drawingml/2006/table">
            <a:tbl>
              <a:tblPr firstRow="1" bandRow="1">
                <a:tableStyleId>{5940675A-B579-460E-94D1-54222C63F5DA}</a:tableStyleId>
              </a:tblPr>
              <a:tblGrid>
                <a:gridCol w="980733">
                  <a:extLst>
                    <a:ext uri="{9D8B030D-6E8A-4147-A177-3AD203B41FA5}">
                      <a16:colId xmlns:a16="http://schemas.microsoft.com/office/drawing/2014/main" val="20000"/>
                    </a:ext>
                  </a:extLst>
                </a:gridCol>
                <a:gridCol w="5644001">
                  <a:extLst>
                    <a:ext uri="{9D8B030D-6E8A-4147-A177-3AD203B41FA5}">
                      <a16:colId xmlns:a16="http://schemas.microsoft.com/office/drawing/2014/main" val="20001"/>
                    </a:ext>
                  </a:extLst>
                </a:gridCol>
              </a:tblGrid>
              <a:tr h="318359">
                <a:tc>
                  <a:txBody>
                    <a:bodyPr/>
                    <a:lstStyle/>
                    <a:p>
                      <a:pPr algn="ctr"/>
                      <a:r>
                        <a:rPr kumimoji="1" lang="ja-JP" altLang="en-US" sz="1500" dirty="0" smtClean="0">
                          <a:solidFill>
                            <a:schemeClr val="tx1"/>
                          </a:solidFill>
                          <a:latin typeface="+mn-ea"/>
                          <a:ea typeface="+mn-ea"/>
                        </a:rPr>
                        <a:t>市区町村</a:t>
                      </a:r>
                      <a:endParaRPr kumimoji="1" lang="en-US" altLang="ja-JP" sz="1500" dirty="0" smtClean="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500" dirty="0" smtClean="0">
                          <a:solidFill>
                            <a:schemeClr val="tx1"/>
                          </a:solidFill>
                          <a:latin typeface="+mn-ea"/>
                          <a:ea typeface="+mn-ea"/>
                        </a:rPr>
                        <a:t>岩出市</a:t>
                      </a:r>
                      <a:endParaRPr kumimoji="1" lang="en-US" altLang="ja-JP" sz="1500" dirty="0" smtClean="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0"/>
                  </a:ext>
                </a:extLst>
              </a:tr>
              <a:tr h="545737">
                <a:tc>
                  <a:txBody>
                    <a:bodyPr/>
                    <a:lstStyle/>
                    <a:p>
                      <a:pPr algn="ctr"/>
                      <a:r>
                        <a:rPr kumimoji="1" lang="ja-JP" altLang="en-US" sz="1000" dirty="0" smtClean="0">
                          <a:solidFill>
                            <a:schemeClr val="tx1"/>
                          </a:solidFill>
                          <a:latin typeface="+mn-ea"/>
                          <a:ea typeface="+mn-ea"/>
                        </a:rPr>
                        <a:t>認定連携創業支援事業者</a:t>
                      </a:r>
                      <a:endParaRPr kumimoji="1" lang="en-US" altLang="ja-JP" sz="1000" dirty="0" smtClean="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500" dirty="0" smtClean="0">
                          <a:solidFill>
                            <a:schemeClr val="tx1"/>
                          </a:solidFill>
                          <a:latin typeface="+mn-ea"/>
                          <a:ea typeface="+mn-ea"/>
                        </a:rPr>
                        <a:t>岩出市商工会、㈱日本政策金融公庫（和歌山支店）、</a:t>
                      </a:r>
                      <a:endParaRPr kumimoji="1" lang="en-US" altLang="ja-JP" sz="1500" dirty="0" smtClean="0">
                        <a:solidFill>
                          <a:schemeClr val="tx1"/>
                        </a:solidFill>
                        <a:latin typeface="+mn-ea"/>
                        <a:ea typeface="+mn-ea"/>
                      </a:endParaRPr>
                    </a:p>
                    <a:p>
                      <a:pPr>
                        <a:lnSpc>
                          <a:spcPct val="100000"/>
                        </a:lnSpc>
                      </a:pPr>
                      <a:r>
                        <a:rPr kumimoji="1" lang="ja-JP" altLang="en-US" sz="1500" dirty="0" smtClean="0">
                          <a:solidFill>
                            <a:schemeClr val="tx1"/>
                          </a:solidFill>
                          <a:latin typeface="+mn-ea"/>
                          <a:ea typeface="+mn-ea"/>
                        </a:rPr>
                        <a:t>（公財）わかやま産業振興財団、和歌山県</a:t>
                      </a:r>
                      <a:endParaRPr kumimoji="1" lang="en-US" altLang="ja-JP" sz="1500" dirty="0" smtClean="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70" name="テキスト ボックス 6"/>
          <p:cNvSpPr txBox="1">
            <a:spLocks noChangeArrowheads="1"/>
          </p:cNvSpPr>
          <p:nvPr/>
        </p:nvSpPr>
        <p:spPr bwMode="auto">
          <a:xfrm>
            <a:off x="-88404" y="4355976"/>
            <a:ext cx="322937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smtClean="0"/>
              <a:t>    ＜</a:t>
            </a:r>
            <a:r>
              <a:rPr lang="ja-JP" altLang="en-US" sz="1400" b="1" dirty="0"/>
              <a:t>全体像</a:t>
            </a:r>
            <a:r>
              <a:rPr lang="ja-JP" altLang="en-US" sz="1400" b="1" dirty="0" smtClean="0"/>
              <a:t>＞</a:t>
            </a:r>
            <a:r>
              <a:rPr lang="ja-JP" altLang="en-US" sz="1400" b="1" dirty="0"/>
              <a:t>　</a:t>
            </a:r>
            <a:endParaRPr lang="ja-JP" altLang="en-US" sz="1100" b="1" dirty="0"/>
          </a:p>
        </p:txBody>
      </p:sp>
      <p:sp>
        <p:nvSpPr>
          <p:cNvPr id="78" name="ストライプ矢印 77"/>
          <p:cNvSpPr/>
          <p:nvPr/>
        </p:nvSpPr>
        <p:spPr>
          <a:xfrm rot="16200000">
            <a:off x="1904227" y="8027711"/>
            <a:ext cx="782795" cy="594964"/>
          </a:xfrm>
          <a:prstGeom prst="stripedRightArrow">
            <a:avLst>
              <a:gd name="adj1" fmla="val 50400"/>
              <a:gd name="adj2" fmla="val 52948"/>
            </a:avLst>
          </a:prstGeom>
          <a:solidFill>
            <a:srgbClr val="FF0000"/>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82" name="テキスト ボックス 115"/>
          <p:cNvSpPr txBox="1">
            <a:spLocks noChangeArrowheads="1"/>
          </p:cNvSpPr>
          <p:nvPr/>
        </p:nvSpPr>
        <p:spPr bwMode="auto">
          <a:xfrm>
            <a:off x="1124744" y="8667164"/>
            <a:ext cx="21611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800" b="1" dirty="0">
                <a:solidFill>
                  <a:srgbClr val="FF0000"/>
                </a:solidFill>
              </a:rPr>
              <a:t>創業</a:t>
            </a:r>
            <a:r>
              <a:rPr lang="ja-JP" altLang="en-US" sz="1800" b="1" dirty="0" smtClean="0">
                <a:solidFill>
                  <a:srgbClr val="FF0000"/>
                </a:solidFill>
              </a:rPr>
              <a:t>希望者・創業者</a:t>
            </a:r>
            <a:endParaRPr lang="ja-JP" altLang="en-US" sz="1800" b="1" dirty="0">
              <a:solidFill>
                <a:srgbClr val="FF0000"/>
              </a:solidFill>
            </a:endParaRPr>
          </a:p>
        </p:txBody>
      </p:sp>
      <p:graphicFrame>
        <p:nvGraphicFramePr>
          <p:cNvPr id="93" name="表 92"/>
          <p:cNvGraphicFramePr>
            <a:graphicFrameLocks noGrp="1"/>
          </p:cNvGraphicFramePr>
          <p:nvPr>
            <p:extLst>
              <p:ext uri="{D42A27DB-BD31-4B8C-83A1-F6EECF244321}">
                <p14:modId xmlns:p14="http://schemas.microsoft.com/office/powerpoint/2010/main" val="1124895784"/>
              </p:ext>
            </p:extLst>
          </p:nvPr>
        </p:nvGraphicFramePr>
        <p:xfrm>
          <a:off x="116187" y="1259632"/>
          <a:ext cx="6625479" cy="1368152"/>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2">
                  <a:extLst>
                    <a:ext uri="{9D8B030D-6E8A-4147-A177-3AD203B41FA5}">
                      <a16:colId xmlns:a16="http://schemas.microsoft.com/office/drawing/2014/main" val="20001"/>
                    </a:ext>
                  </a:extLst>
                </a:gridCol>
              </a:tblGrid>
              <a:tr h="1368152">
                <a:tc>
                  <a:txBody>
                    <a:bodyPr/>
                    <a:lstStyle/>
                    <a:p>
                      <a:pPr algn="ctr"/>
                      <a:r>
                        <a:rPr kumimoji="1" lang="ja-JP" altLang="en-US" sz="950" dirty="0" smtClean="0">
                          <a:latin typeface="+mn-ea"/>
                          <a:ea typeface="+mn-ea"/>
                        </a:rPr>
                        <a:t>概　要</a:t>
                      </a:r>
                      <a:endParaRPr kumimoji="1" lang="ja-JP" altLang="en-US" sz="95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950" baseline="0" dirty="0" smtClean="0">
                          <a:latin typeface="+mn-ea"/>
                          <a:ea typeface="+mn-ea"/>
                        </a:rPr>
                        <a:t>　</a:t>
                      </a:r>
                      <a:r>
                        <a:rPr lang="ja-JP" altLang="en-US" sz="950" dirty="0" smtClean="0">
                          <a:solidFill>
                            <a:schemeClr val="tx1"/>
                          </a:solidFill>
                          <a:latin typeface="+mn-ea"/>
                          <a:ea typeface="+mn-ea"/>
                        </a:rPr>
                        <a:t>本市においては、事業資金融資に対する利子補給等の金融支援により、市内事業者の支援を実施しているが、本計画により、創業支援分野の取組を追加・拡充し、創業者の増加による商工業の活性化を図る。　</a:t>
                      </a:r>
                      <a:endParaRPr lang="en-US" altLang="ja-JP" sz="950" dirty="0" smtClean="0">
                        <a:solidFill>
                          <a:schemeClr val="tx1"/>
                        </a:solidFill>
                        <a:latin typeface="+mn-ea"/>
                        <a:ea typeface="+mn-ea"/>
                      </a:endParaRPr>
                    </a:p>
                    <a:p>
                      <a:r>
                        <a:rPr lang="ja-JP" altLang="en-US" sz="950" dirty="0" smtClean="0">
                          <a:solidFill>
                            <a:schemeClr val="tx1"/>
                          </a:solidFill>
                          <a:latin typeface="+mn-ea"/>
                          <a:ea typeface="+mn-ea"/>
                        </a:rPr>
                        <a:t>　具体的には、本計画期間の平成２７年度～６年度にかけて、岩出市商工会にワンストップ相談窓口を設置し、市・日本政策金融公庫和歌山支店等の支援機関が連携しながら創業者を支援していく。また、創業セミナーを開催し、創業に必要な知識を身に付ける機会を提供する。市においては、創業支援等事業者及び支援機関との情報共有・調整を行うとともに、創業時の経営を支援する。</a:t>
                      </a:r>
                      <a:endParaRPr lang="en-US" altLang="ja-JP" sz="950" dirty="0" smtClean="0">
                        <a:solidFill>
                          <a:schemeClr val="tx1"/>
                        </a:solidFill>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2775625220"/>
              </p:ext>
            </p:extLst>
          </p:nvPr>
        </p:nvGraphicFramePr>
        <p:xfrm>
          <a:off x="116187" y="2699792"/>
          <a:ext cx="6625480" cy="346331"/>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3">
                  <a:extLst>
                    <a:ext uri="{9D8B030D-6E8A-4147-A177-3AD203B41FA5}">
                      <a16:colId xmlns:a16="http://schemas.microsoft.com/office/drawing/2014/main" val="20001"/>
                    </a:ext>
                  </a:extLst>
                </a:gridCol>
              </a:tblGrid>
              <a:tr h="346331">
                <a:tc>
                  <a:txBody>
                    <a:bodyPr/>
                    <a:lstStyle/>
                    <a:p>
                      <a:pPr algn="ctr"/>
                      <a:r>
                        <a:rPr kumimoji="1" lang="ja-JP" altLang="en-US" sz="1200" dirty="0" smtClean="0">
                          <a:solidFill>
                            <a:schemeClr val="tx1"/>
                          </a:solidFill>
                          <a:latin typeface="+mn-ea"/>
                          <a:ea typeface="+mn-ea"/>
                        </a:rPr>
                        <a:t>年間目標数</a:t>
                      </a:r>
                      <a:endParaRPr kumimoji="1" lang="ja-JP" altLang="en-US" sz="12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100" dirty="0" smtClean="0">
                          <a:solidFill>
                            <a:schemeClr val="tx1"/>
                          </a:solidFill>
                          <a:latin typeface="+mn-ea"/>
                          <a:ea typeface="+mn-ea"/>
                        </a:rPr>
                        <a:t>創業支援者人数：３３人　　　　　　　　創業者数</a:t>
                      </a:r>
                      <a:r>
                        <a:rPr lang="ja-JP" altLang="en-US" sz="1100" smtClean="0">
                          <a:solidFill>
                            <a:schemeClr val="tx1"/>
                          </a:solidFill>
                          <a:latin typeface="+mn-ea"/>
                          <a:ea typeface="+mn-ea"/>
                        </a:rPr>
                        <a:t>：１０人</a:t>
                      </a:r>
                      <a:endParaRPr lang="en-US" altLang="ja-JP" sz="1100" dirty="0" smtClean="0">
                        <a:solidFill>
                          <a:schemeClr val="tx1"/>
                        </a:solidFill>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sp>
        <p:nvSpPr>
          <p:cNvPr id="2" name="スライド番号プレースホルダー 1"/>
          <p:cNvSpPr>
            <a:spLocks noGrp="1"/>
          </p:cNvSpPr>
          <p:nvPr>
            <p:ph type="sldNum" sz="quarter" idx="12"/>
          </p:nvPr>
        </p:nvSpPr>
        <p:spPr>
          <a:xfrm>
            <a:off x="5157192" y="8693681"/>
            <a:ext cx="1600200" cy="486833"/>
          </a:xfrm>
        </p:spPr>
        <p:txBody>
          <a:bodyPr/>
          <a:lstStyle/>
          <a:p>
            <a:fld id="{D9550142-B990-490A-A107-ED7302A7FD52}" type="slidenum">
              <a:rPr kumimoji="1" lang="ja-JP" altLang="en-US" smtClean="0"/>
              <a:t>1</a:t>
            </a:fld>
            <a:endParaRPr kumimoji="1" lang="ja-JP" altLang="en-US" dirty="0"/>
          </a:p>
        </p:txBody>
      </p:sp>
      <p:graphicFrame>
        <p:nvGraphicFramePr>
          <p:cNvPr id="29" name="表 28"/>
          <p:cNvGraphicFramePr>
            <a:graphicFrameLocks noGrp="1"/>
          </p:cNvGraphicFramePr>
          <p:nvPr>
            <p:extLst>
              <p:ext uri="{D42A27DB-BD31-4B8C-83A1-F6EECF244321}">
                <p14:modId xmlns:p14="http://schemas.microsoft.com/office/powerpoint/2010/main" val="4010829305"/>
              </p:ext>
            </p:extLst>
          </p:nvPr>
        </p:nvGraphicFramePr>
        <p:xfrm>
          <a:off x="115433" y="3125778"/>
          <a:ext cx="6626225" cy="1158190"/>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1308">
                  <a:extLst>
                    <a:ext uri="{9D8B030D-6E8A-4147-A177-3AD203B41FA5}">
                      <a16:colId xmlns:a16="http://schemas.microsoft.com/office/drawing/2014/main" val="20001"/>
                    </a:ext>
                  </a:extLst>
                </a:gridCol>
              </a:tblGrid>
              <a:tr h="1158190">
                <a:tc>
                  <a:txBody>
                    <a:bodyPr/>
                    <a:lstStyle/>
                    <a:p>
                      <a:pPr algn="ctr"/>
                      <a:r>
                        <a:rPr kumimoji="1" lang="ja-JP" altLang="en-US" sz="980" dirty="0" smtClean="0">
                          <a:solidFill>
                            <a:schemeClr val="tx1"/>
                          </a:solidFill>
                          <a:latin typeface="HG丸ｺﾞｼｯｸM-PRO" pitchFamily="50" charset="-128"/>
                          <a:ea typeface="HG丸ｺﾞｼｯｸM-PRO" pitchFamily="50" charset="-128"/>
                        </a:rPr>
                        <a:t>特徴</a:t>
                      </a:r>
                      <a:endParaRPr kumimoji="1" lang="ja-JP" altLang="en-US" sz="980" dirty="0">
                        <a:solidFill>
                          <a:schemeClr val="tx1"/>
                        </a:solidFill>
                        <a:latin typeface="HG丸ｺﾞｼｯｸM-PRO" pitchFamily="50" charset="-128"/>
                        <a:ea typeface="HG丸ｺﾞｼｯｸM-PRO" pitchFamily="50" charset="-128"/>
                      </a:endParaRPr>
                    </a:p>
                  </a:txBody>
                  <a:tcPr marL="91461" marR="91461" marT="45695" marB="45695" anchor="ctr">
                    <a:solidFill>
                      <a:srgbClr val="CC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80" dirty="0" smtClean="0">
                          <a:solidFill>
                            <a:schemeClr val="tx1"/>
                          </a:solidFill>
                          <a:latin typeface="+mn-ea"/>
                          <a:ea typeface="+mn-ea"/>
                        </a:rPr>
                        <a:t>　ワンストップ相談窓口を岩出市商工会に設置し、経営指導員が、市・日本政策金融公庫和歌山支店等の支援機関と連携しながら、それぞれの専門知識を集約し、効果的な支援を行う。　</a:t>
                      </a:r>
                      <a:endParaRPr kumimoji="1" lang="en-US" altLang="ja-JP" sz="98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80" dirty="0" smtClean="0">
                          <a:solidFill>
                            <a:schemeClr val="tx1"/>
                          </a:solidFill>
                          <a:latin typeface="+mn-ea"/>
                          <a:ea typeface="+mn-ea"/>
                        </a:rPr>
                        <a:t>　創業セミナーでは、経営・財務・人材育成・販路開拓に関する知識の習得を行うとともに、創業経験者の体験談を聞くなど、本市における創業について具体的な情報を得られる機会を提供する。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80" dirty="0" smtClean="0">
                          <a:solidFill>
                            <a:schemeClr val="tx1"/>
                          </a:solidFill>
                          <a:latin typeface="+mn-ea"/>
                          <a:ea typeface="+mn-ea"/>
                        </a:rPr>
                        <a:t>　</a:t>
                      </a:r>
                      <a:endParaRPr kumimoji="1" lang="ja-JP" altLang="en-US" sz="980" dirty="0">
                        <a:solidFill>
                          <a:schemeClr val="tx1"/>
                        </a:solidFill>
                        <a:latin typeface="+mn-ea"/>
                        <a:ea typeface="+mn-ea"/>
                      </a:endParaRPr>
                    </a:p>
                  </a:txBody>
                  <a:tcPr marL="91461" marR="91461" marT="45695" marB="45695"/>
                </a:tc>
                <a:extLst>
                  <a:ext uri="{0D108BD9-81ED-4DB2-BD59-A6C34878D82A}">
                    <a16:rowId xmlns:a16="http://schemas.microsoft.com/office/drawing/2014/main" val="10000"/>
                  </a:ext>
                </a:extLst>
              </a:tr>
            </a:tbl>
          </a:graphicData>
        </a:graphic>
      </p:graphicFrame>
      <p:sp>
        <p:nvSpPr>
          <p:cNvPr id="11" name="Rectangle 5"/>
          <p:cNvSpPr>
            <a:spLocks noChangeArrowheads="1"/>
          </p:cNvSpPr>
          <p:nvPr/>
        </p:nvSpPr>
        <p:spPr bwMode="auto">
          <a:xfrm>
            <a:off x="4899864" y="6025291"/>
            <a:ext cx="1651152" cy="453751"/>
          </a:xfrm>
          <a:prstGeom prst="rect">
            <a:avLst/>
          </a:prstGeom>
          <a:gradFill rotWithShape="1">
            <a:gsLst>
              <a:gs pos="0">
                <a:srgbClr val="99CCFF"/>
              </a:gs>
              <a:gs pos="50000">
                <a:srgbClr val="C2D1ED"/>
              </a:gs>
              <a:gs pos="100000">
                <a:srgbClr val="E1E8F5"/>
              </a:gs>
            </a:gsLst>
            <a:lin ang="5400000"/>
          </a:gradFill>
          <a:ln w="15875" algn="ctr">
            <a:solidFill>
              <a:srgbClr val="3399FF"/>
            </a:solidFill>
            <a:miter lim="800000"/>
            <a:headEnd/>
            <a:tailEnd/>
          </a:ln>
          <a:effectLst>
            <a:outerShdw blurRad="40000" dist="20000" dir="5400000" rotWithShape="0">
              <a:srgbClr val="000000">
                <a:alpha val="37999"/>
              </a:srgbClr>
            </a:outerShdw>
          </a:effectLst>
        </p:spPr>
        <p:txBody>
          <a:bodyPr vert="horz" wrap="square" lIns="85895" tIns="44665" rIns="85895" bIns="44665"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900" b="1" i="0"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和歌山県信用保証協会</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・創業に関する金融相談</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0" name="Rectangle 5"/>
          <p:cNvSpPr>
            <a:spLocks noChangeArrowheads="1"/>
          </p:cNvSpPr>
          <p:nvPr/>
        </p:nvSpPr>
        <p:spPr bwMode="auto">
          <a:xfrm>
            <a:off x="4891340" y="6786818"/>
            <a:ext cx="1659676" cy="737509"/>
          </a:xfrm>
          <a:prstGeom prst="rect">
            <a:avLst/>
          </a:prstGeom>
          <a:gradFill rotWithShape="1">
            <a:gsLst>
              <a:gs pos="0">
                <a:srgbClr val="99CCFF"/>
              </a:gs>
              <a:gs pos="50000">
                <a:srgbClr val="C2D1ED"/>
              </a:gs>
              <a:gs pos="100000">
                <a:srgbClr val="E1E8F5"/>
              </a:gs>
            </a:gsLst>
            <a:lin ang="5400000"/>
          </a:gradFill>
          <a:ln w="15875" algn="ctr">
            <a:solidFill>
              <a:srgbClr val="3399FF"/>
            </a:solidFill>
            <a:miter lim="800000"/>
            <a:headEnd/>
            <a:tailEnd/>
          </a:ln>
          <a:effectLst>
            <a:outerShdw blurRad="40000" dist="20000" dir="5400000" rotWithShape="0">
              <a:srgbClr val="000000">
                <a:alpha val="37999"/>
              </a:srgbClr>
            </a:outerShdw>
          </a:effectLst>
        </p:spPr>
        <p:txBody>
          <a:bodyPr vert="horz" wrap="square" lIns="85895" tIns="44665" rIns="85895" bIns="44665"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lang="ja-JP" altLang="en-US" sz="900" b="1" dirty="0">
                <a:solidFill>
                  <a:srgbClr val="000000"/>
                </a:solidFill>
                <a:latin typeface="ＭＳ ゴシック" pitchFamily="49" charset="-128"/>
                <a:ea typeface="ＭＳ ゴシック" pitchFamily="49" charset="-128"/>
                <a:cs typeface="ＭＳ Ｐゴシック" pitchFamily="50" charset="-128"/>
              </a:rPr>
              <a:t>岩出</a:t>
            </a:r>
            <a:r>
              <a:rPr kumimoji="1" lang="ja-JP" altLang="en-US" sz="900" b="1" i="0"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市に支店を置く金融機関</a:t>
            </a:r>
            <a:r>
              <a:rPr lang="ja-JP" altLang="en-US" sz="900" b="1" dirty="0">
                <a:solidFill>
                  <a:srgbClr val="000000"/>
                </a:solidFill>
                <a:latin typeface="ＭＳ ゴシック" pitchFamily="49" charset="-128"/>
                <a:ea typeface="ＭＳ ゴシック" pitchFamily="49" charset="-128"/>
                <a:cs typeface="ＭＳ Ｐゴシック" pitchFamily="50" charset="-128"/>
              </a:rPr>
              <a:t>　</a:t>
            </a:r>
            <a:r>
              <a:rPr kumimoji="1" lang="ja-JP" altLang="en-US" sz="900" b="1" i="0"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（紀陽銀行等）</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・県制度融資の実施</a:t>
            </a:r>
            <a:endParaRPr kumimoji="1" lang="en-US" altLang="ja-JP"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lvl="0" fontAlgn="base">
              <a:lnSpc>
                <a:spcPts val="0"/>
              </a:lnSpc>
              <a:spcBef>
                <a:spcPts val="500"/>
              </a:spcBef>
              <a:spcAft>
                <a:spcPts val="500"/>
              </a:spcAft>
            </a:pPr>
            <a:r>
              <a:rPr lang="ja-JP" altLang="en-US" sz="800" dirty="0" smtClean="0">
                <a:solidFill>
                  <a:srgbClr val="000000"/>
                </a:solidFill>
                <a:latin typeface="ＭＳ ゴシック" pitchFamily="49" charset="-128"/>
                <a:ea typeface="ＭＳ ゴシック" pitchFamily="49" charset="-128"/>
                <a:cs typeface="ＭＳ Ｐゴシック" pitchFamily="50" charset="-128"/>
              </a:rPr>
              <a:t>・資金調達へのアドバイス</a:t>
            </a:r>
            <a:endParaRPr kumimoji="1" lang="ja-JP" alt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2" name="ドーナツ 41"/>
          <p:cNvSpPr/>
          <p:nvPr/>
        </p:nvSpPr>
        <p:spPr>
          <a:xfrm>
            <a:off x="656416" y="5051383"/>
            <a:ext cx="4041397" cy="2853697"/>
          </a:xfrm>
          <a:prstGeom prst="donut">
            <a:avLst>
              <a:gd name="adj" fmla="val 50000"/>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37" name="Rectangle 5"/>
          <p:cNvSpPr>
            <a:spLocks noChangeArrowheads="1"/>
          </p:cNvSpPr>
          <p:nvPr/>
        </p:nvSpPr>
        <p:spPr bwMode="auto">
          <a:xfrm>
            <a:off x="540804" y="6874754"/>
            <a:ext cx="1709440" cy="1007414"/>
          </a:xfrm>
          <a:prstGeom prst="rect">
            <a:avLst/>
          </a:prstGeom>
          <a:gradFill rotWithShape="1">
            <a:gsLst>
              <a:gs pos="0">
                <a:srgbClr val="99CCFF"/>
              </a:gs>
              <a:gs pos="50000">
                <a:srgbClr val="C2D1ED"/>
              </a:gs>
              <a:gs pos="100000">
                <a:srgbClr val="E1E8F5"/>
              </a:gs>
            </a:gsLst>
            <a:lin ang="5400000"/>
          </a:gradFill>
          <a:ln w="15875" algn="ctr">
            <a:solidFill>
              <a:srgbClr val="3399FF"/>
            </a:solidFill>
            <a:miter lim="800000"/>
            <a:headEnd/>
            <a:tailEnd/>
          </a:ln>
          <a:effectLst>
            <a:outerShdw blurRad="40000" dist="20000" dir="5400000" rotWithShape="0">
              <a:srgbClr val="000000">
                <a:alpha val="37999"/>
              </a:srgbClr>
            </a:outerShdw>
          </a:effectLst>
        </p:spPr>
        <p:txBody>
          <a:bodyPr vert="horz" wrap="square" lIns="85895" tIns="44665" rIns="85895" bIns="44665"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lang="ja-JP" altLang="en-US" sz="900" b="1" dirty="0">
                <a:solidFill>
                  <a:srgbClr val="000000"/>
                </a:solidFill>
                <a:latin typeface="ＭＳ ゴシック" pitchFamily="49" charset="-128"/>
                <a:ea typeface="ＭＳ ゴシック" pitchFamily="49" charset="-128"/>
                <a:cs typeface="ＭＳ Ｐゴシック" pitchFamily="50" charset="-128"/>
              </a:rPr>
              <a:t>㈱</a:t>
            </a:r>
            <a:r>
              <a:rPr kumimoji="1" lang="ja-JP" altLang="en-US" sz="900" b="1" i="0"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日本政策金融公庫（和歌山支店）</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・新規開業関連融資等の金融支援</a:t>
            </a:r>
            <a:endParaRPr kumimoji="1" lang="ja-JP" altLang="en-US" sz="8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・ビジネスマッチング支援</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・創業に関する情報提供</a:t>
            </a:r>
            <a:endParaRPr kumimoji="1" lang="en-US" altLang="ja-JP"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lang="ja-JP" altLang="en-US" sz="800" u="sng" dirty="0" smtClean="0">
                <a:solidFill>
                  <a:srgbClr val="000000"/>
                </a:solidFill>
                <a:latin typeface="ＭＳ ゴシック" pitchFamily="49" charset="-128"/>
                <a:ea typeface="ＭＳ ゴシック" pitchFamily="49" charset="-128"/>
                <a:cs typeface="ＭＳ Ｐゴシック" pitchFamily="50" charset="-128"/>
              </a:rPr>
              <a:t>・創業セミナーを実施</a:t>
            </a:r>
            <a:endParaRPr kumimoji="1" lang="ja-JP" altLang="ja-JP" sz="800" b="0" i="0" u="sng"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8" name="正方形/長方形 125"/>
          <p:cNvSpPr>
            <a:spLocks noChangeArrowheads="1"/>
          </p:cNvSpPr>
          <p:nvPr/>
        </p:nvSpPr>
        <p:spPr bwMode="auto">
          <a:xfrm>
            <a:off x="836712" y="6458014"/>
            <a:ext cx="1205235" cy="261610"/>
          </a:xfrm>
          <a:prstGeom prst="rect">
            <a:avLst/>
          </a:prstGeom>
          <a:solidFill>
            <a:schemeClr val="bg1"/>
          </a:solidFill>
          <a:ln>
            <a:solidFill>
              <a:srgbClr val="00B050"/>
            </a:solidFill>
          </a:ln>
          <a:extLst/>
        </p:spPr>
        <p:txBody>
          <a:bodyPr wrap="square">
            <a:spAutoFit/>
          </a:bodyPr>
          <a:lstStyle/>
          <a:p>
            <a:r>
              <a:rPr lang="ja-JP" altLang="en-US" sz="1100" b="1" dirty="0" smtClean="0"/>
              <a:t>連携・情報共有</a:t>
            </a:r>
            <a:endParaRPr lang="ja-JP" altLang="en-US" sz="1100" b="1" dirty="0"/>
          </a:p>
        </p:txBody>
      </p:sp>
      <p:sp>
        <p:nvSpPr>
          <p:cNvPr id="35" name="Rectangle 5"/>
          <p:cNvSpPr>
            <a:spLocks noChangeArrowheads="1"/>
          </p:cNvSpPr>
          <p:nvPr/>
        </p:nvSpPr>
        <p:spPr bwMode="auto">
          <a:xfrm>
            <a:off x="495424" y="5517047"/>
            <a:ext cx="1800200" cy="783145"/>
          </a:xfrm>
          <a:prstGeom prst="rect">
            <a:avLst/>
          </a:prstGeom>
          <a:gradFill rotWithShape="1">
            <a:gsLst>
              <a:gs pos="0">
                <a:srgbClr val="99CCFF"/>
              </a:gs>
              <a:gs pos="50000">
                <a:srgbClr val="C2D1ED"/>
              </a:gs>
              <a:gs pos="100000">
                <a:srgbClr val="E1E8F5"/>
              </a:gs>
            </a:gsLst>
            <a:lin ang="5400000"/>
          </a:gradFill>
          <a:ln w="15875" algn="ctr">
            <a:solidFill>
              <a:srgbClr val="3399FF"/>
            </a:solidFill>
            <a:miter lim="800000"/>
            <a:headEnd/>
            <a:tailEnd/>
          </a:ln>
          <a:effectLst>
            <a:outerShdw blurRad="40000" dist="20000" dir="5400000" rotWithShape="0">
              <a:srgbClr val="000000">
                <a:alpha val="37999"/>
              </a:srgbClr>
            </a:outerShdw>
          </a:effectLst>
        </p:spPr>
        <p:txBody>
          <a:bodyPr vert="horz" wrap="square" lIns="85895" tIns="44665" rIns="85895" bIns="44665"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lang="ja-JP" altLang="en-US" sz="900" b="1" dirty="0">
                <a:solidFill>
                  <a:srgbClr val="000000"/>
                </a:solidFill>
                <a:latin typeface="ＭＳ ゴシック" pitchFamily="49" charset="-128"/>
                <a:ea typeface="ＭＳ ゴシック" pitchFamily="49" charset="-128"/>
                <a:cs typeface="ＭＳ Ｐゴシック" pitchFamily="50" charset="-128"/>
              </a:rPr>
              <a:t>岩出</a:t>
            </a:r>
            <a:r>
              <a:rPr kumimoji="1" lang="ja-JP" altLang="en-US" sz="900" b="1" i="0"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市</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・創業に関する相談窓口</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・創業促進に係る施策の検討</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・創業支援ネットワークに係る調整</a:t>
            </a:r>
          </a:p>
          <a:p>
            <a:pPr marL="0" marR="0" lvl="0" indent="0" algn="l" defTabSz="914400" rtl="0" eaLnBrk="1" fontAlgn="base" latinLnBrk="0" hangingPunct="1">
              <a:lnSpc>
                <a:spcPts val="0"/>
              </a:lnSpc>
              <a:spcBef>
                <a:spcPts val="500"/>
              </a:spcBef>
              <a:spcAft>
                <a:spcPts val="500"/>
              </a:spcAft>
              <a:buClrTx/>
              <a:buSzTx/>
              <a:buFontTx/>
              <a:buNone/>
              <a:tabLst/>
            </a:pPr>
            <a:endParaRPr kumimoji="1" lang="ja-JP" altLang="ja-JP"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Rectangle 5"/>
          <p:cNvSpPr>
            <a:spLocks noChangeArrowheads="1"/>
          </p:cNvSpPr>
          <p:nvPr/>
        </p:nvSpPr>
        <p:spPr bwMode="auto">
          <a:xfrm>
            <a:off x="2517530" y="5111387"/>
            <a:ext cx="1917790" cy="783146"/>
          </a:xfrm>
          <a:prstGeom prst="rect">
            <a:avLst/>
          </a:prstGeom>
          <a:gradFill rotWithShape="1">
            <a:gsLst>
              <a:gs pos="0">
                <a:srgbClr val="99CCFF"/>
              </a:gs>
              <a:gs pos="50000">
                <a:srgbClr val="C2D1ED"/>
              </a:gs>
              <a:gs pos="100000">
                <a:srgbClr val="E1E8F5"/>
              </a:gs>
            </a:gsLst>
            <a:lin ang="5400000"/>
          </a:gradFill>
          <a:ln w="15875" algn="ctr">
            <a:solidFill>
              <a:srgbClr val="3399FF"/>
            </a:solidFill>
            <a:miter lim="800000"/>
            <a:headEnd/>
            <a:tailEnd/>
          </a:ln>
          <a:effectLst>
            <a:outerShdw blurRad="40000" dist="20000" dir="5400000" rotWithShape="0">
              <a:srgbClr val="000000">
                <a:alpha val="37999"/>
              </a:srgbClr>
            </a:outerShdw>
          </a:effectLst>
        </p:spPr>
        <p:txBody>
          <a:bodyPr vert="horz" wrap="square" lIns="85895" tIns="44665" rIns="85895" bIns="44665"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900" b="1" i="0"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岩出市商工会</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・ワンストップ相談窓口</a:t>
            </a:r>
            <a:endParaRPr kumimoji="1" lang="ja-JP" altLang="en-US" sz="9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・創業前後の経営指導等</a:t>
            </a:r>
            <a:endParaRPr kumimoji="1" lang="en-US" altLang="ja-JP"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lang="ja-JP" altLang="en-US" sz="800" u="sng" dirty="0" smtClean="0">
                <a:solidFill>
                  <a:srgbClr val="000000"/>
                </a:solidFill>
                <a:latin typeface="ＭＳ ゴシック" pitchFamily="49" charset="-128"/>
                <a:ea typeface="ＭＳ ゴシック" pitchFamily="49" charset="-128"/>
                <a:cs typeface="ＭＳ Ｐゴシック" pitchFamily="50" charset="-128"/>
              </a:rPr>
              <a:t>・創業セミナーを実施</a:t>
            </a:r>
            <a:endParaRPr kumimoji="1" lang="ja-JP" altLang="ja-JP" sz="1600" b="0" i="0" u="sng"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0" name="Rectangle 5"/>
          <p:cNvSpPr>
            <a:spLocks noChangeArrowheads="1"/>
          </p:cNvSpPr>
          <p:nvPr/>
        </p:nvSpPr>
        <p:spPr bwMode="auto">
          <a:xfrm>
            <a:off x="2497966" y="6065384"/>
            <a:ext cx="1937354" cy="1046870"/>
          </a:xfrm>
          <a:prstGeom prst="rect">
            <a:avLst/>
          </a:prstGeom>
          <a:gradFill rotWithShape="1">
            <a:gsLst>
              <a:gs pos="0">
                <a:srgbClr val="99CCFF"/>
              </a:gs>
              <a:gs pos="50000">
                <a:srgbClr val="C2D1ED"/>
              </a:gs>
              <a:gs pos="100000">
                <a:srgbClr val="E1E8F5"/>
              </a:gs>
            </a:gsLst>
            <a:lin ang="5400000"/>
          </a:gradFill>
          <a:ln w="15875" algn="ctr">
            <a:solidFill>
              <a:srgbClr val="3399FF"/>
            </a:solidFill>
            <a:miter lim="800000"/>
            <a:headEnd/>
            <a:tailEnd/>
          </a:ln>
          <a:effectLst>
            <a:outerShdw blurRad="40000" dist="20000" dir="5400000" rotWithShape="0">
              <a:srgbClr val="000000">
                <a:alpha val="37999"/>
              </a:srgbClr>
            </a:outerShdw>
          </a:effectLst>
        </p:spPr>
        <p:txBody>
          <a:bodyPr vert="horz" wrap="square" lIns="85895" tIns="44665" rIns="85895" bIns="44665"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900" b="1" i="0"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（公財）わかやま産業振興財団（よろず支援拠点）</a:t>
            </a: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・創業・起業サポート</a:t>
            </a:r>
            <a:endParaRPr kumimoji="1" lang="en-US" altLang="ja-JP" sz="800" b="0" i="0" u="none"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lang="ja-JP" altLang="en-US" sz="800" u="sng" dirty="0" smtClean="0">
                <a:solidFill>
                  <a:srgbClr val="000000"/>
                </a:solidFill>
                <a:latin typeface="ＭＳ ゴシック" pitchFamily="49" charset="-128"/>
                <a:ea typeface="ＭＳ ゴシック" pitchFamily="49" charset="-128"/>
                <a:cs typeface="ＭＳ Ｐゴシック" pitchFamily="50" charset="-128"/>
              </a:rPr>
              <a:t>・創業セミナーを実施</a:t>
            </a:r>
            <a:endParaRPr lang="en-US" altLang="ja-JP" sz="800" u="sng" dirty="0" smtClean="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sng"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・わかやま地域課題解決型起業支援事</a:t>
            </a:r>
            <a:endParaRPr kumimoji="1" lang="en-US" altLang="ja-JP" sz="800" b="0" i="0" u="sng"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lang="ja-JP" altLang="en-US" sz="800" u="sng" dirty="0" smtClean="0">
                <a:solidFill>
                  <a:srgbClr val="000000"/>
                </a:solidFill>
                <a:latin typeface="ＭＳ ゴシック" pitchFamily="49" charset="-128"/>
                <a:ea typeface="ＭＳ ゴシック" pitchFamily="49" charset="-128"/>
                <a:cs typeface="ＭＳ Ｐゴシック" pitchFamily="50" charset="-128"/>
              </a:rPr>
              <a:t>業を実施</a:t>
            </a:r>
            <a:endParaRPr lang="en-US" altLang="ja-JP" sz="800" u="sng" dirty="0" smtClean="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kumimoji="1" lang="ja-JP" altLang="en-US" sz="800" b="0" i="0" u="sng"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・わかやま起業</a:t>
            </a:r>
            <a:r>
              <a:rPr kumimoji="1" lang="ja-JP" altLang="en-US" sz="800" b="0" i="0" u="sng"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塾</a:t>
            </a:r>
            <a:r>
              <a:rPr lang="ja-JP" altLang="en-US" sz="800" u="sng" dirty="0">
                <a:solidFill>
                  <a:srgbClr val="000000"/>
                </a:solidFill>
                <a:latin typeface="ＭＳ ゴシック" pitchFamily="49" charset="-128"/>
                <a:ea typeface="ＭＳ ゴシック" pitchFamily="49" charset="-128"/>
                <a:cs typeface="ＭＳ Ｐゴシック" pitchFamily="50" charset="-128"/>
              </a:rPr>
              <a:t>を</a:t>
            </a:r>
            <a:r>
              <a:rPr kumimoji="1" lang="ja-JP" altLang="en-US" sz="800" b="0" i="0" u="sng"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実施</a:t>
            </a:r>
            <a:endParaRPr kumimoji="1" lang="en-US" altLang="ja-JP" sz="800" b="0" i="0" u="sng"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endParaRPr kumimoji="1" lang="ja-JP" altLang="ja-JP" sz="1600" b="0" i="0" u="sng"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0" name="Rectangle 5"/>
          <p:cNvSpPr>
            <a:spLocks noChangeArrowheads="1"/>
          </p:cNvSpPr>
          <p:nvPr/>
        </p:nvSpPr>
        <p:spPr bwMode="auto">
          <a:xfrm>
            <a:off x="2517530" y="7288316"/>
            <a:ext cx="1917790" cy="751446"/>
          </a:xfrm>
          <a:prstGeom prst="rect">
            <a:avLst/>
          </a:prstGeom>
          <a:gradFill rotWithShape="1">
            <a:gsLst>
              <a:gs pos="0">
                <a:srgbClr val="99CCFF"/>
              </a:gs>
              <a:gs pos="50000">
                <a:srgbClr val="C2D1ED"/>
              </a:gs>
              <a:gs pos="100000">
                <a:srgbClr val="E1E8F5"/>
              </a:gs>
            </a:gsLst>
            <a:lin ang="5400000"/>
          </a:gradFill>
          <a:ln w="15875" algn="ctr">
            <a:solidFill>
              <a:srgbClr val="3399FF"/>
            </a:solidFill>
            <a:miter lim="800000"/>
            <a:headEnd/>
            <a:tailEnd/>
          </a:ln>
          <a:effectLst>
            <a:outerShdw blurRad="40000" dist="20000" dir="5400000" rotWithShape="0">
              <a:srgbClr val="000000">
                <a:alpha val="37999"/>
              </a:srgbClr>
            </a:outerShdw>
          </a:effectLst>
        </p:spPr>
        <p:txBody>
          <a:bodyPr vert="horz" wrap="square" lIns="85895" tIns="44665" rIns="85895" bIns="44665" numCol="1" anchor="t" anchorCtr="0" compatLnSpc="1">
            <a:prstTxWarp prst="textNoShape">
              <a:avLst/>
            </a:prstTxWarp>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1" lang="ja-JP" altLang="en-US" sz="900" b="1" i="0"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和歌山県</a:t>
            </a:r>
          </a:p>
          <a:p>
            <a:pPr lvl="0" fontAlgn="base">
              <a:lnSpc>
                <a:spcPts val="0"/>
              </a:lnSpc>
              <a:spcBef>
                <a:spcPts val="500"/>
              </a:spcBef>
              <a:spcAft>
                <a:spcPts val="500"/>
              </a:spcAft>
            </a:pPr>
            <a:r>
              <a:rPr kumimoji="1" lang="ja-JP" altLang="en-US" sz="800" b="0" i="0" u="sng" strike="noStrike" cap="none" normalizeH="0" baseline="0" dirty="0" smtClean="0">
                <a:ln>
                  <a:noFill/>
                </a:ln>
                <a:solidFill>
                  <a:srgbClr val="000000"/>
                </a:solidFill>
                <a:effectLst/>
                <a:latin typeface="ＭＳ ゴシック" pitchFamily="49" charset="-128"/>
                <a:ea typeface="ＭＳ ゴシック" pitchFamily="49" charset="-128"/>
                <a:cs typeface="ＭＳ Ｐゴシック" pitchFamily="50" charset="-128"/>
              </a:rPr>
              <a:t>・わかやま地域課題解決型起業支援事</a:t>
            </a:r>
            <a:endParaRPr lang="en-US" altLang="ja-JP" sz="800" u="sng" dirty="0" smtClean="0">
              <a:solidFill>
                <a:srgbClr val="000000"/>
              </a:solidFill>
              <a:latin typeface="ＭＳ ゴシック" pitchFamily="49" charset="-128"/>
              <a:ea typeface="ＭＳ ゴシック" pitchFamily="49" charset="-128"/>
              <a:cs typeface="ＭＳ Ｐゴシック" pitchFamily="50" charset="-128"/>
            </a:endParaRPr>
          </a:p>
          <a:p>
            <a:pPr lvl="0" fontAlgn="base">
              <a:lnSpc>
                <a:spcPts val="0"/>
              </a:lnSpc>
              <a:spcBef>
                <a:spcPts val="500"/>
              </a:spcBef>
              <a:spcAft>
                <a:spcPts val="500"/>
              </a:spcAft>
            </a:pPr>
            <a:r>
              <a:rPr lang="ja-JP" altLang="en-US" sz="800" u="sng" smtClean="0">
                <a:solidFill>
                  <a:srgbClr val="000000"/>
                </a:solidFill>
                <a:latin typeface="ＭＳ ゴシック" pitchFamily="49" charset="-128"/>
                <a:ea typeface="ＭＳ ゴシック" pitchFamily="49" charset="-128"/>
                <a:cs typeface="ＭＳ Ｐゴシック" pitchFamily="50" charset="-128"/>
              </a:rPr>
              <a:t>業を実施</a:t>
            </a:r>
            <a:endParaRPr lang="en-US" altLang="ja-JP" sz="800" u="sng" dirty="0">
              <a:solidFill>
                <a:srgbClr val="000000"/>
              </a:solidFill>
              <a:latin typeface="ＭＳ ゴシック" pitchFamily="49" charset="-128"/>
              <a:ea typeface="ＭＳ ゴシック" pitchFamily="49" charset="-128"/>
              <a:cs typeface="ＭＳ Ｐゴシック" pitchFamily="50" charset="-128"/>
            </a:endParaRPr>
          </a:p>
          <a:p>
            <a:pPr marL="0" marR="0" lvl="0" indent="0" algn="l" defTabSz="914400" rtl="0" eaLnBrk="1" fontAlgn="base" latinLnBrk="0" hangingPunct="1">
              <a:lnSpc>
                <a:spcPts val="0"/>
              </a:lnSpc>
              <a:spcBef>
                <a:spcPts val="500"/>
              </a:spcBef>
              <a:spcAft>
                <a:spcPts val="500"/>
              </a:spcAft>
              <a:buClrTx/>
              <a:buSzTx/>
              <a:buFontTx/>
              <a:buNone/>
              <a:tabLst/>
            </a:pPr>
            <a:r>
              <a:rPr lang="ja-JP" altLang="en-US" sz="800" u="sng" dirty="0" smtClean="0">
                <a:solidFill>
                  <a:srgbClr val="000000"/>
                </a:solidFill>
                <a:latin typeface="ＭＳ ゴシック" pitchFamily="49" charset="-128"/>
                <a:ea typeface="ＭＳ ゴシック" pitchFamily="49" charset="-128"/>
                <a:cs typeface="ＭＳ Ｐゴシック" pitchFamily="50" charset="-128"/>
              </a:rPr>
              <a:t>・わかやま起業</a:t>
            </a:r>
            <a:r>
              <a:rPr lang="ja-JP" altLang="en-US" sz="800" u="sng" dirty="0" smtClean="0">
                <a:solidFill>
                  <a:srgbClr val="000000"/>
                </a:solidFill>
                <a:latin typeface="ＭＳ ゴシック" pitchFamily="49" charset="-128"/>
                <a:ea typeface="ＭＳ ゴシック" pitchFamily="49" charset="-128"/>
                <a:cs typeface="ＭＳ Ｐゴシック" pitchFamily="50" charset="-128"/>
              </a:rPr>
              <a:t>塾</a:t>
            </a:r>
            <a:r>
              <a:rPr lang="ja-JP" altLang="en-US" sz="800" u="sng" dirty="0">
                <a:solidFill>
                  <a:srgbClr val="000000"/>
                </a:solidFill>
                <a:latin typeface="ＭＳ ゴシック" pitchFamily="49" charset="-128"/>
                <a:ea typeface="ＭＳ ゴシック" pitchFamily="49" charset="-128"/>
                <a:cs typeface="ＭＳ Ｐゴシック" pitchFamily="50" charset="-128"/>
              </a:rPr>
              <a:t>を</a:t>
            </a:r>
            <a:r>
              <a:rPr lang="ja-JP" altLang="en-US" sz="800" u="sng" dirty="0" smtClean="0">
                <a:solidFill>
                  <a:srgbClr val="000000"/>
                </a:solidFill>
                <a:latin typeface="ＭＳ ゴシック" pitchFamily="49" charset="-128"/>
                <a:ea typeface="ＭＳ ゴシック" pitchFamily="49" charset="-128"/>
                <a:cs typeface="ＭＳ Ｐゴシック" pitchFamily="50" charset="-128"/>
              </a:rPr>
              <a:t>実施</a:t>
            </a:r>
            <a:endParaRPr kumimoji="1" lang="ja-JP" altLang="ja-JP" sz="1600" b="0" i="0" u="sng"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16755340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16385</TotalTime>
  <Words>196</Words>
  <Application>Microsoft Office PowerPoint</Application>
  <PresentationFormat>画面に合わせる (4:3)</PresentationFormat>
  <Paragraphs>49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ＭＳ ゴシック</vt:lpstr>
      <vt:lpstr>Arial</vt:lpstr>
      <vt:lpstr>Calibri</vt:lpstr>
      <vt:lpstr>blank</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4939</cp:lastModifiedBy>
  <cp:revision>585</cp:revision>
  <cp:lastPrinted>2021-01-26T07:30:17Z</cp:lastPrinted>
  <dcterms:created xsi:type="dcterms:W3CDTF">2013-10-29T02:46:12Z</dcterms:created>
  <dcterms:modified xsi:type="dcterms:W3CDTF">2021-02-24T07:59:50Z</dcterms:modified>
</cp:coreProperties>
</file>